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7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9" Type="http://schemas.openxmlformats.org/officeDocument/2006/relationships/image" Target="../media/image28.emf"/><Relationship Id="rId3" Type="http://schemas.openxmlformats.org/officeDocument/2006/relationships/image" Target="../media/image22.emf"/><Relationship Id="rId6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Relationship Id="rId5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7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Relationship Id="rId6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png"/><Relationship Id="rId5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OPTIMIZATION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</a:rPr>
              <a:t>OR: </a:t>
            </a:r>
            <a:r>
              <a:rPr lang="en-US" b="1" dirty="0" smtClean="0">
                <a:solidFill>
                  <a:srgbClr val="660066"/>
                </a:solidFill>
              </a:rPr>
              <a:t>is that the best you can do?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7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Very often in life we are faced with a situation  wherein we have to decide what is the best course of action within a certain set of conditions.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For example, consider the following situation: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little </a:t>
            </a:r>
            <a:r>
              <a:rPr lang="en-US" b="1" dirty="0" smtClean="0">
                <a:solidFill>
                  <a:srgbClr val="660066"/>
                </a:solidFill>
              </a:rPr>
              <a:t>doggie</a:t>
            </a:r>
            <a:r>
              <a:rPr lang="en-US" b="1" dirty="0" smtClean="0">
                <a:solidFill>
                  <a:srgbClr val="0000FF"/>
                </a:solidFill>
              </a:rPr>
              <a:t> is near the shore of a lake. Near the shore (</a:t>
            </a:r>
            <a:r>
              <a:rPr lang="en-US" b="1" dirty="0" smtClean="0">
                <a:solidFill>
                  <a:srgbClr val="FF1ADC"/>
                </a:solidFill>
              </a:rPr>
              <a:t>all distances are known</a:t>
            </a:r>
            <a:r>
              <a:rPr lang="en-US" b="1" dirty="0" smtClean="0">
                <a:solidFill>
                  <a:srgbClr val="0000FF"/>
                </a:solidFill>
              </a:rPr>
              <a:t>) there is also a</a:t>
            </a:r>
            <a:r>
              <a:rPr lang="en-US" b="1" dirty="0" smtClean="0">
                <a:solidFill>
                  <a:srgbClr val="008000"/>
                </a:solidFill>
              </a:rPr>
              <a:t> tree</a:t>
            </a:r>
            <a:r>
              <a:rPr lang="en-US" b="1" dirty="0" smtClean="0">
                <a:solidFill>
                  <a:srgbClr val="0000FF"/>
                </a:solidFill>
              </a:rPr>
              <a:t>. The </a:t>
            </a:r>
            <a:r>
              <a:rPr lang="en-US" b="1" dirty="0" smtClean="0">
                <a:solidFill>
                  <a:srgbClr val="660066"/>
                </a:solidFill>
              </a:rPr>
              <a:t>doggie</a:t>
            </a:r>
            <a:r>
              <a:rPr lang="en-US" b="1" dirty="0" smtClean="0">
                <a:solidFill>
                  <a:srgbClr val="0000FF"/>
                </a:solidFill>
              </a:rPr>
              <a:t> is thirsty, consequently it plans to get a drink, but then will go visit the tree.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28600"/>
            <a:ext cx="8610600" cy="64516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</a:rPr>
              <a:t>Identify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660066"/>
                </a:solidFill>
              </a:rPr>
              <a:t>in your mind and possibly in the figure</a:t>
            </a:r>
            <a:r>
              <a:rPr lang="en-US" b="1" dirty="0" smtClean="0">
                <a:solidFill>
                  <a:srgbClr val="0000FF"/>
                </a:solidFill>
              </a:rPr>
              <a:t>) the quantity you have freedom to choose (</a:t>
            </a:r>
            <a:r>
              <a:rPr lang="en-US" b="1" dirty="0" smtClean="0">
                <a:solidFill>
                  <a:srgbClr val="008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independent</a:t>
            </a:r>
            <a:r>
              <a:rPr lang="en-US" b="1" dirty="0" smtClean="0">
                <a:solidFill>
                  <a:srgbClr val="008000"/>
                </a:solidFill>
              </a:rPr>
              <a:t> quantity</a:t>
            </a:r>
            <a:r>
              <a:rPr lang="en-US" b="1" dirty="0" smtClean="0">
                <a:solidFill>
                  <a:srgbClr val="0000FF"/>
                </a:solidFill>
              </a:rPr>
              <a:t>), give it a name (</a:t>
            </a:r>
            <a:r>
              <a:rPr lang="en-US" b="1" dirty="0" smtClean="0">
                <a:solidFill>
                  <a:srgbClr val="008000"/>
                </a:solidFill>
              </a:rPr>
              <a:t>you don’t have to choose      , it’s a free country!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</a:rPr>
              <a:t>Find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here is where the </a:t>
            </a:r>
            <a:r>
              <a:rPr lang="en-US" b="1" dirty="0" smtClean="0">
                <a:solidFill>
                  <a:srgbClr val="FF6600"/>
                </a:solidFill>
              </a:rPr>
              <a:t>‘devil is in the details’ </a:t>
            </a:r>
            <a:r>
              <a:rPr lang="en-US" b="1" dirty="0" smtClean="0">
                <a:solidFill>
                  <a:srgbClr val="008000"/>
                </a:solidFill>
              </a:rPr>
              <a:t>takes place !</a:t>
            </a:r>
            <a:r>
              <a:rPr lang="en-US" b="1" dirty="0" smtClean="0">
                <a:solidFill>
                  <a:srgbClr val="0000FF"/>
                </a:solidFill>
              </a:rPr>
              <a:t>) the formula that expresses the objective quantity (from </a:t>
            </a:r>
            <a:r>
              <a:rPr lang="en-US" b="1" dirty="0" smtClean="0">
                <a:solidFill>
                  <a:srgbClr val="FF0000"/>
                </a:solidFill>
              </a:rPr>
              <a:t>step 2</a:t>
            </a:r>
            <a:r>
              <a:rPr lang="en-US" b="1" dirty="0" smtClean="0">
                <a:solidFill>
                  <a:srgbClr val="0000FF"/>
                </a:solidFill>
              </a:rPr>
              <a:t>.) in terms of the independent quantity (from </a:t>
            </a:r>
            <a:r>
              <a:rPr lang="en-US" b="1" dirty="0" smtClean="0">
                <a:solidFill>
                  <a:srgbClr val="FF0000"/>
                </a:solidFill>
              </a:rPr>
              <a:t>step 3</a:t>
            </a:r>
            <a:r>
              <a:rPr lang="en-US" b="1" dirty="0" smtClean="0">
                <a:solidFill>
                  <a:srgbClr val="0000FF"/>
                </a:solidFill>
              </a:rPr>
              <a:t>.)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</a:rPr>
              <a:t>Find</a:t>
            </a:r>
            <a:r>
              <a:rPr lang="en-US" b="1" dirty="0" smtClean="0">
                <a:solidFill>
                  <a:srgbClr val="0000FF"/>
                </a:solidFill>
              </a:rPr>
              <a:t> what constraints there are on your freedom of choice, i.e. within what bounds the independent quantity can vary.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264" y="1879664"/>
            <a:ext cx="291973" cy="2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7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28600"/>
            <a:ext cx="8585200" cy="637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you are back on familiar ground. You have a formula                           (     is the objective </a:t>
            </a:r>
            <a:r>
              <a:rPr lang="en-US" b="1" dirty="0" err="1" smtClean="0">
                <a:solidFill>
                  <a:srgbClr val="0000FF"/>
                </a:solidFill>
              </a:rPr>
              <a:t>quan-tity</a:t>
            </a:r>
            <a:r>
              <a:rPr lang="en-US" b="1" dirty="0" smtClean="0">
                <a:solidFill>
                  <a:srgbClr val="0000FF"/>
                </a:solidFill>
              </a:rPr>
              <a:t>,      the independent one)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an interval                          (</a:t>
            </a:r>
            <a:r>
              <a:rPr lang="en-US" b="1" dirty="0">
                <a:solidFill>
                  <a:srgbClr val="008000"/>
                </a:solidFill>
              </a:rPr>
              <a:t>f</a:t>
            </a:r>
            <a:r>
              <a:rPr lang="en-US" b="1" dirty="0" smtClean="0">
                <a:solidFill>
                  <a:srgbClr val="008000"/>
                </a:solidFill>
              </a:rPr>
              <a:t>rom </a:t>
            </a:r>
            <a:r>
              <a:rPr lang="en-US" b="1" smtClean="0">
                <a:solidFill>
                  <a:srgbClr val="008000"/>
                </a:solidFill>
              </a:rPr>
              <a:t>step 5. </a:t>
            </a:r>
            <a:r>
              <a:rPr lang="en-US" b="1" smtClean="0">
                <a:solidFill>
                  <a:srgbClr val="0000FF"/>
                </a:solidFill>
              </a:rPr>
              <a:t>)</a:t>
            </a:r>
            <a:r>
              <a:rPr lang="en-US" b="1" dirty="0" smtClean="0">
                <a:solidFill>
                  <a:srgbClr val="0000FF"/>
                </a:solidFill>
              </a:rPr>
              <a:t>. Find either the absolute maximum or the absolute minimum (</a:t>
            </a:r>
            <a:r>
              <a:rPr lang="en-US" b="1" dirty="0" smtClean="0">
                <a:solidFill>
                  <a:srgbClr val="008000"/>
                </a:solidFill>
              </a:rPr>
              <a:t>review step 2. </a:t>
            </a:r>
            <a:r>
              <a:rPr lang="en-US" b="1" dirty="0" smtClean="0">
                <a:solidFill>
                  <a:srgbClr val="0000FF"/>
                </a:solidFill>
              </a:rPr>
              <a:t>) and you have solved the problem.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Please don’t forget to answer it! You may have been asked the value of      </a:t>
            </a:r>
            <a:r>
              <a:rPr lang="en-US" b="1" dirty="0" smtClean="0">
                <a:solidFill>
                  <a:srgbClr val="660066"/>
                </a:solidFill>
              </a:rPr>
              <a:t>or</a:t>
            </a:r>
            <a:r>
              <a:rPr lang="en-US" b="1" dirty="0" smtClean="0">
                <a:solidFill>
                  <a:srgbClr val="0000FF"/>
                </a:solidFill>
              </a:rPr>
              <a:t> of      , </a:t>
            </a:r>
            <a:r>
              <a:rPr lang="en-US" b="1" dirty="0" smtClean="0">
                <a:solidFill>
                  <a:srgbClr val="660066"/>
                </a:solidFill>
              </a:rPr>
              <a:t>or</a:t>
            </a:r>
            <a:r>
              <a:rPr lang="en-US" b="1" dirty="0" smtClean="0">
                <a:solidFill>
                  <a:srgbClr val="0000FF"/>
                </a:solidFill>
              </a:rPr>
              <a:t> a related number. E.g., in the “</a:t>
            </a:r>
            <a:r>
              <a:rPr lang="en-US" b="1" dirty="0" smtClean="0">
                <a:solidFill>
                  <a:srgbClr val="FF6600"/>
                </a:solidFill>
              </a:rPr>
              <a:t>you, your loved one and the river</a:t>
            </a:r>
            <a:r>
              <a:rPr lang="en-US" b="1" dirty="0" smtClean="0">
                <a:solidFill>
                  <a:srgbClr val="0000FF"/>
                </a:solidFill>
              </a:rPr>
              <a:t>”, you may be told: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leave your house at 2:45 pm, what time do you see your loved one? (</a:t>
            </a:r>
            <a:r>
              <a:rPr lang="en-US" b="1" dirty="0" smtClean="0">
                <a:solidFill>
                  <a:srgbClr val="008000"/>
                </a:solidFill>
              </a:rPr>
              <a:t>that’s neither     nor    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914" y="674561"/>
            <a:ext cx="1828673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897" y="826961"/>
            <a:ext cx="276606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64" y="1243140"/>
            <a:ext cx="291973" cy="291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7213" y="1654429"/>
            <a:ext cx="1920875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1767" y="4064064"/>
            <a:ext cx="291973" cy="291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0967" y="5918264"/>
            <a:ext cx="291973" cy="2919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1497" y="4080066"/>
            <a:ext cx="276606" cy="3995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5097" y="5943664"/>
            <a:ext cx="276606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7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79400"/>
            <a:ext cx="86360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 picture of the situation: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Doggie</a:t>
            </a:r>
            <a:r>
              <a:rPr lang="en-US" b="1" dirty="0" smtClean="0">
                <a:solidFill>
                  <a:srgbClr val="0000FF"/>
                </a:solidFill>
              </a:rPr>
              <a:t> wants to do all of his business </a:t>
            </a:r>
            <a:r>
              <a:rPr lang="en-US" b="1" dirty="0" smtClean="0">
                <a:solidFill>
                  <a:srgbClr val="FF0000"/>
                </a:solidFill>
              </a:rPr>
              <a:t>walking as little as possible</a:t>
            </a:r>
            <a:r>
              <a:rPr lang="en-US" b="1" dirty="0" smtClean="0">
                <a:solidFill>
                  <a:srgbClr val="0000FF"/>
                </a:solidFill>
              </a:rPr>
              <a:t>. Can you help him?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Picture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202" y="1039076"/>
            <a:ext cx="5307097" cy="451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1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610600" cy="629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is a classical</a:t>
            </a:r>
            <a:r>
              <a:rPr lang="en-US" b="1" dirty="0" smtClean="0">
                <a:solidFill>
                  <a:srgbClr val="FF0000"/>
                </a:solidFill>
              </a:rPr>
              <a:t> OPTIMIZATION </a:t>
            </a:r>
            <a:r>
              <a:rPr lang="en-US" b="1" dirty="0" smtClean="0">
                <a:solidFill>
                  <a:srgbClr val="0000FF"/>
                </a:solidFill>
              </a:rPr>
              <a:t>problem.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certain quantity (</a:t>
            </a:r>
            <a:r>
              <a:rPr lang="en-US" b="1" dirty="0" smtClean="0">
                <a:solidFill>
                  <a:srgbClr val="660066"/>
                </a:solidFill>
              </a:rPr>
              <a:t>the distance traveled</a:t>
            </a:r>
            <a:r>
              <a:rPr lang="en-US" b="1" dirty="0" smtClean="0">
                <a:solidFill>
                  <a:srgbClr val="0000FF"/>
                </a:solidFill>
              </a:rPr>
              <a:t>) is to be </a:t>
            </a:r>
            <a:r>
              <a:rPr lang="en-US" b="1" dirty="0" smtClean="0">
                <a:solidFill>
                  <a:srgbClr val="FF0000"/>
                </a:solidFill>
              </a:rPr>
              <a:t>optimized</a:t>
            </a:r>
            <a:r>
              <a:rPr lang="en-US" b="1" dirty="0" smtClean="0">
                <a:solidFill>
                  <a:srgbClr val="0000FF"/>
                </a:solidFill>
              </a:rPr>
              <a:t> (in this case </a:t>
            </a:r>
            <a:r>
              <a:rPr lang="en-US" b="1" dirty="0" smtClean="0">
                <a:solidFill>
                  <a:srgbClr val="008000"/>
                </a:solidFill>
              </a:rPr>
              <a:t>minimized</a:t>
            </a:r>
            <a:r>
              <a:rPr lang="en-US" b="1" dirty="0" smtClean="0">
                <a:solidFill>
                  <a:srgbClr val="0000FF"/>
                </a:solidFill>
              </a:rPr>
              <a:t>, but in other situations we may want to </a:t>
            </a:r>
            <a:r>
              <a:rPr lang="en-US" b="1" dirty="0" smtClean="0">
                <a:solidFill>
                  <a:srgbClr val="008000"/>
                </a:solidFill>
              </a:rPr>
              <a:t>maximize</a:t>
            </a:r>
            <a:r>
              <a:rPr lang="en-US" b="1" dirty="0" smtClean="0">
                <a:solidFill>
                  <a:srgbClr val="0000FF"/>
                </a:solidFill>
              </a:rPr>
              <a:t> something, maybe our </a:t>
            </a:r>
            <a:r>
              <a:rPr lang="en-US" b="1" dirty="0" smtClean="0">
                <a:solidFill>
                  <a:srgbClr val="AE0DB1"/>
                </a:solidFill>
              </a:rPr>
              <a:t>profit</a:t>
            </a:r>
            <a:r>
              <a:rPr lang="en-US" b="1" dirty="0" smtClean="0">
                <a:solidFill>
                  <a:srgbClr val="0000FF"/>
                </a:solidFill>
              </a:rPr>
              <a:t>, or our </a:t>
            </a:r>
            <a:r>
              <a:rPr lang="en-US" b="1" dirty="0" smtClean="0">
                <a:solidFill>
                  <a:srgbClr val="FF1ADC"/>
                </a:solidFill>
              </a:rPr>
              <a:t>GPA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value of the quantity depends on some choice we may make, within certain limits </a:t>
            </a:r>
            <a:r>
              <a:rPr lang="en-US" b="1" dirty="0" smtClean="0">
                <a:solidFill>
                  <a:srgbClr val="008000"/>
                </a:solidFill>
              </a:rPr>
              <a:t>(the doggie has to choose where to get a drink, but definitely not away or past the position of the tree along the shore</a:t>
            </a:r>
            <a:r>
              <a:rPr lang="en-US" b="1" dirty="0" smtClean="0">
                <a:solidFill>
                  <a:srgbClr val="0000FF"/>
                </a:solidFill>
              </a:rPr>
              <a:t>.) The question asked of the mathematician is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what choice will optimize the quantity in question?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1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50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Another, less facetious situation. You live one mile north of a 600 </a:t>
            </a:r>
            <a:r>
              <a:rPr lang="en-US" sz="2800" b="1" dirty="0" err="1" smtClean="0">
                <a:solidFill>
                  <a:srgbClr val="0000FF"/>
                </a:solidFill>
              </a:rPr>
              <a:t>ft</a:t>
            </a:r>
            <a:r>
              <a:rPr lang="en-US" sz="2800" b="1" dirty="0" smtClean="0">
                <a:solidFill>
                  <a:srgbClr val="0000FF"/>
                </a:solidFill>
              </a:rPr>
              <a:t> wide river. Your significant other lives 0.5 miles south of the river, 1.5 miles west of you.  You can swim the river in 25 minutes, and your walking speed is 6 mph. Of course, you want to get to your significant other is=n as little time as possible. What do you do?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The figure might help.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3403600"/>
            <a:ext cx="4393651" cy="300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7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890000" cy="6578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abstract the situation: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 is a quantity         that is to be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Optimized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(don’t forget, that may mean </a:t>
            </a:r>
            <a:r>
              <a:rPr lang="en-US" b="1" dirty="0" smtClean="0">
                <a:solidFill>
                  <a:srgbClr val="FF0000"/>
                </a:solidFill>
              </a:rPr>
              <a:t>minimized </a:t>
            </a:r>
            <a:r>
              <a:rPr lang="en-US" b="1" dirty="0" smtClean="0">
                <a:solidFill>
                  <a:srgbClr val="0000FF"/>
                </a:solidFill>
              </a:rPr>
              <a:t>or</a:t>
            </a:r>
            <a:r>
              <a:rPr lang="en-US" b="1" dirty="0" smtClean="0">
                <a:solidFill>
                  <a:srgbClr val="FF0000"/>
                </a:solidFill>
              </a:rPr>
              <a:t> maximized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value of         depends on a choice        we may make. Of course, there are limits to what choices we can make, that is             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So, here is what we have: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function                      is to be </a:t>
            </a:r>
            <a:r>
              <a:rPr lang="en-US" b="1" dirty="0" smtClean="0">
                <a:solidFill>
                  <a:srgbClr val="FF0000"/>
                </a:solidFill>
              </a:rPr>
              <a:t>minimized</a:t>
            </a:r>
            <a:r>
              <a:rPr lang="en-US" b="1" dirty="0" smtClean="0">
                <a:solidFill>
                  <a:srgbClr val="0000FF"/>
                </a:solidFill>
              </a:rPr>
              <a:t> or </a:t>
            </a:r>
            <a:r>
              <a:rPr lang="en-US" b="1" dirty="0" smtClean="0">
                <a:solidFill>
                  <a:srgbClr val="D80939"/>
                </a:solidFill>
              </a:rPr>
              <a:t>maximized</a:t>
            </a:r>
            <a:r>
              <a:rPr lang="en-US" b="1" dirty="0" smtClean="0">
                <a:solidFill>
                  <a:srgbClr val="0000FF"/>
                </a:solidFill>
              </a:rPr>
              <a:t>, subject to                             . Seen this before?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163" y="908495"/>
            <a:ext cx="384175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88" y="3169032"/>
            <a:ext cx="384175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8831" y="3314764"/>
            <a:ext cx="261239" cy="291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1174" y="4025392"/>
            <a:ext cx="2228215" cy="737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5043" y="5323205"/>
            <a:ext cx="1774190" cy="5168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9466" y="5699887"/>
            <a:ext cx="2228215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54140"/>
            <a:ext cx="8585200" cy="614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That’s right, it’s our old friend !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Find the absolute </a:t>
            </a:r>
            <a:r>
              <a:rPr lang="en-US" b="1" dirty="0" smtClean="0">
                <a:solidFill>
                  <a:srgbClr val="FF0000"/>
                </a:solidFill>
              </a:rPr>
              <a:t>maximum</a:t>
            </a:r>
            <a:r>
              <a:rPr lang="en-US" b="1" dirty="0" smtClean="0">
                <a:solidFill>
                  <a:srgbClr val="0000FF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minimum</a:t>
            </a:r>
            <a:r>
              <a:rPr lang="en-US" b="1" dirty="0" smtClean="0">
                <a:solidFill>
                  <a:srgbClr val="0000FF"/>
                </a:solidFill>
              </a:rPr>
              <a:t> of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Piece of cake!</a:t>
            </a:r>
          </a:p>
          <a:p>
            <a:pPr marL="514350" indent="-514350">
              <a:lnSpc>
                <a:spcPct val="130000"/>
              </a:lnSpc>
              <a:buFont typeface="+mj-lt"/>
              <a:buAutoNum type="alphaUcPeriod"/>
            </a:pPr>
            <a:r>
              <a:rPr lang="en-US" b="1" dirty="0" smtClean="0">
                <a:solidFill>
                  <a:srgbClr val="0000FF"/>
                </a:solidFill>
              </a:rPr>
              <a:t>Find the critical points of the first derivative.</a:t>
            </a:r>
          </a:p>
          <a:p>
            <a:pPr marL="514350" indent="-514350">
              <a:lnSpc>
                <a:spcPct val="130000"/>
              </a:lnSpc>
              <a:buFont typeface="+mj-lt"/>
              <a:buAutoNum type="alphaUcPeriod"/>
            </a:pPr>
            <a:r>
              <a:rPr lang="en-US" b="1" dirty="0" smtClean="0">
                <a:solidFill>
                  <a:srgbClr val="0000FF"/>
                </a:solidFill>
              </a:rPr>
              <a:t>Compute the value of       at each, plus …</a:t>
            </a:r>
          </a:p>
          <a:p>
            <a:pPr marL="514350" indent="-514350">
              <a:lnSpc>
                <a:spcPct val="130000"/>
              </a:lnSpc>
              <a:buFont typeface="+mj-lt"/>
              <a:buAutoNum type="alphaUcPeriod"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t the end-points       and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smallest you get is the </a:t>
            </a:r>
            <a:r>
              <a:rPr lang="en-US" b="1" dirty="0" smtClean="0">
                <a:solidFill>
                  <a:srgbClr val="FF0000"/>
                </a:solidFill>
              </a:rPr>
              <a:t>absolute minimum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largest is the </a:t>
            </a:r>
            <a:r>
              <a:rPr lang="en-US" b="1" dirty="0" smtClean="0">
                <a:solidFill>
                  <a:srgbClr val="FF0000"/>
                </a:solidFill>
              </a:rPr>
              <a:t>absolute maximum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devil is in the details, finding             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665161"/>
            <a:ext cx="1828673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512" y="1636967"/>
            <a:ext cx="1966976" cy="553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340" y="3190306"/>
            <a:ext cx="338074" cy="5071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1728" y="4040254"/>
            <a:ext cx="291973" cy="291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1191" y="3931858"/>
            <a:ext cx="276606" cy="399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6089" y="5652961"/>
            <a:ext cx="1014222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3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813800" cy="642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 nice, doable problem, with a little twist at the end.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are given a                     piece of cardboard (</a:t>
            </a:r>
            <a:r>
              <a:rPr lang="en-US" b="1" dirty="0" smtClean="0">
                <a:solidFill>
                  <a:srgbClr val="008000"/>
                </a:solidFill>
              </a:rPr>
              <a:t>disregard the thickness</a:t>
            </a:r>
            <a:r>
              <a:rPr lang="en-US" b="1" dirty="0" smtClean="0">
                <a:solidFill>
                  <a:srgbClr val="0000FF"/>
                </a:solidFill>
              </a:rPr>
              <a:t>). You are going to cut out four little squares at each corner and fold the remaining piece into a coverless box, as shown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will ask three questions, each a twist on the previous one. Here we go.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1257300"/>
            <a:ext cx="1701800" cy="381000"/>
          </a:xfrm>
          <a:prstGeom prst="rect">
            <a:avLst/>
          </a:prstGeom>
        </p:spPr>
      </p:pic>
      <p:pic>
        <p:nvPicPr>
          <p:cNvPr id="6" name="Picture 5" descr="Picture 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89" y="3017016"/>
            <a:ext cx="2404839" cy="2436376"/>
          </a:xfrm>
          <a:prstGeom prst="rect">
            <a:avLst/>
          </a:prstGeom>
        </p:spPr>
      </p:pic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86" y="3886200"/>
            <a:ext cx="1562014" cy="698413"/>
          </a:xfrm>
          <a:prstGeom prst="rect">
            <a:avLst/>
          </a:prstGeom>
        </p:spPr>
      </p:pic>
      <p:pic>
        <p:nvPicPr>
          <p:cNvPr id="7" name="Picture 6" descr="Picture 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99" y="3111678"/>
            <a:ext cx="2021355" cy="24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5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585200" cy="63500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Q1.</a:t>
            </a:r>
            <a:r>
              <a:rPr lang="en-US" b="1" dirty="0" smtClean="0">
                <a:solidFill>
                  <a:srgbClr val="0000FF"/>
                </a:solidFill>
              </a:rPr>
              <a:t>	What’s the biggest box you can make?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Q2.</a:t>
            </a:r>
            <a:r>
              <a:rPr lang="en-US" b="1" dirty="0" smtClean="0">
                <a:solidFill>
                  <a:srgbClr val="0000FF"/>
                </a:solidFill>
              </a:rPr>
              <a:t>	Joining the blue (vertical) edges </a:t>
            </a:r>
            <a:r>
              <a:rPr lang="en-US" b="1" dirty="0" smtClean="0">
                <a:solidFill>
                  <a:srgbClr val="008000"/>
                </a:solidFill>
              </a:rPr>
              <a:t>costs $1.00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</a:rPr>
              <a:t>          per linear inch</a:t>
            </a:r>
            <a:r>
              <a:rPr lang="en-US" b="1" dirty="0" smtClean="0">
                <a:solidFill>
                  <a:srgbClr val="0000FF"/>
                </a:solidFill>
              </a:rPr>
              <a:t>. You have </a:t>
            </a:r>
            <a:r>
              <a:rPr lang="en-US" b="1" dirty="0" smtClean="0">
                <a:solidFill>
                  <a:srgbClr val="FF6600"/>
                </a:solidFill>
              </a:rPr>
              <a:t>$16.00 </a:t>
            </a:r>
            <a:r>
              <a:rPr lang="en-US" b="1" dirty="0" smtClean="0">
                <a:solidFill>
                  <a:srgbClr val="0000FF"/>
                </a:solidFill>
              </a:rPr>
              <a:t>you can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spend on this job. What’s the biggest box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you can make?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Q3.</a:t>
            </a:r>
            <a:r>
              <a:rPr lang="en-US" b="1" dirty="0" smtClean="0">
                <a:solidFill>
                  <a:srgbClr val="0000FF"/>
                </a:solidFill>
              </a:rPr>
              <a:t>	Besides the cost of joining the blue (vertical)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edges, there is a cost for folding the </a:t>
            </a:r>
            <a:r>
              <a:rPr lang="en-US" b="1" dirty="0" smtClean="0">
                <a:solidFill>
                  <a:srgbClr val="B8089E"/>
                </a:solidFill>
              </a:rPr>
              <a:t>violet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B8089E"/>
                </a:solidFill>
              </a:rPr>
              <a:t> </a:t>
            </a:r>
            <a:r>
              <a:rPr lang="en-US" b="1" dirty="0" smtClean="0">
                <a:solidFill>
                  <a:srgbClr val="B8089E"/>
                </a:solidFill>
              </a:rPr>
              <a:t>        edges</a:t>
            </a:r>
            <a:r>
              <a:rPr lang="en-US" b="1" dirty="0" smtClean="0">
                <a:solidFill>
                  <a:srgbClr val="0000FF"/>
                </a:solidFill>
              </a:rPr>
              <a:t>, also </a:t>
            </a:r>
            <a:r>
              <a:rPr lang="en-US" b="1" dirty="0" smtClean="0">
                <a:solidFill>
                  <a:srgbClr val="008000"/>
                </a:solidFill>
              </a:rPr>
              <a:t>$1.00 per linear inch</a:t>
            </a:r>
            <a:r>
              <a:rPr lang="en-US" b="1" dirty="0" smtClean="0">
                <a:solidFill>
                  <a:srgbClr val="0000FF"/>
                </a:solidFill>
              </a:rPr>
              <a:t>. They did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double your budget, you now have </a:t>
            </a:r>
            <a:r>
              <a:rPr lang="en-US" b="1" dirty="0" smtClean="0">
                <a:solidFill>
                  <a:srgbClr val="FF6600"/>
                </a:solidFill>
              </a:rPr>
              <a:t>$32.00 </a:t>
            </a:r>
            <a:r>
              <a:rPr lang="en-US" b="1" dirty="0" smtClean="0">
                <a:solidFill>
                  <a:srgbClr val="0000FF"/>
                </a:solidFill>
              </a:rPr>
              <a:t>to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spend </a:t>
            </a:r>
            <a:r>
              <a:rPr lang="en-US" b="1" dirty="0">
                <a:solidFill>
                  <a:srgbClr val="0000FF"/>
                </a:solidFill>
              </a:rPr>
              <a:t>on this job. What’s the biggest box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        </a:t>
            </a:r>
            <a:r>
              <a:rPr lang="en-US" b="1" dirty="0" smtClean="0">
                <a:solidFill>
                  <a:srgbClr val="0000FF"/>
                </a:solidFill>
              </a:rPr>
              <a:t>you </a:t>
            </a:r>
            <a:r>
              <a:rPr lang="en-US" b="1" dirty="0">
                <a:solidFill>
                  <a:srgbClr val="0000FF"/>
                </a:solidFill>
              </a:rPr>
              <a:t>can make?</a:t>
            </a:r>
          </a:p>
          <a:p>
            <a:pPr marL="0" indent="0">
              <a:spcBef>
                <a:spcPts val="60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6057900"/>
            <a:ext cx="19431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2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661400" cy="629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end this presentation with a sequence of </a:t>
            </a:r>
            <a:r>
              <a:rPr lang="en-US" b="1" dirty="0" smtClean="0">
                <a:solidFill>
                  <a:srgbClr val="FF0000"/>
                </a:solidFill>
              </a:rPr>
              <a:t>five steps </a:t>
            </a:r>
            <a:r>
              <a:rPr lang="en-US" b="1" dirty="0" smtClean="0">
                <a:solidFill>
                  <a:srgbClr val="0000FF"/>
                </a:solidFill>
              </a:rPr>
              <a:t>you should follow to achieve a successful solution to an </a:t>
            </a:r>
            <a:r>
              <a:rPr lang="en-US" b="1" dirty="0" smtClean="0">
                <a:solidFill>
                  <a:srgbClr val="660066"/>
                </a:solidFill>
              </a:rPr>
              <a:t>optimization problem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Draw a figure</a:t>
            </a:r>
            <a:r>
              <a:rPr lang="en-US" b="1" dirty="0" smtClean="0">
                <a:solidFill>
                  <a:srgbClr val="0000FF"/>
                </a:solidFill>
              </a:rPr>
              <a:t>. Make it </a:t>
            </a:r>
            <a:r>
              <a:rPr lang="en-US" b="1" dirty="0" smtClean="0">
                <a:solidFill>
                  <a:srgbClr val="660066"/>
                </a:solidFill>
              </a:rPr>
              <a:t>as neat as you can</a:t>
            </a:r>
            <a:r>
              <a:rPr lang="en-US" b="1" dirty="0" smtClean="0">
                <a:solidFill>
                  <a:srgbClr val="0000FF"/>
                </a:solidFill>
              </a:rPr>
              <a:t>, showing all the relevant components of the problem. (</a:t>
            </a:r>
            <a:r>
              <a:rPr lang="en-US" b="1" dirty="0" smtClean="0">
                <a:solidFill>
                  <a:srgbClr val="008000"/>
                </a:solidFill>
              </a:rPr>
              <a:t>Sometime the figure is drawn for you!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Identify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660066"/>
                </a:solidFill>
              </a:rPr>
              <a:t>in your mind and possibly in the figure</a:t>
            </a:r>
            <a:r>
              <a:rPr lang="en-US" b="1" dirty="0" smtClean="0">
                <a:solidFill>
                  <a:srgbClr val="0000FF"/>
                </a:solidFill>
              </a:rPr>
              <a:t>) the quantity you are supposed to optimize (</a:t>
            </a:r>
            <a:r>
              <a:rPr lang="en-US" b="1" dirty="0" smtClean="0">
                <a:solidFill>
                  <a:srgbClr val="008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objective</a:t>
            </a:r>
            <a:r>
              <a:rPr lang="en-US" b="1" dirty="0" smtClean="0">
                <a:solidFill>
                  <a:srgbClr val="008000"/>
                </a:solidFill>
              </a:rPr>
              <a:t> quantity</a:t>
            </a:r>
            <a:r>
              <a:rPr lang="en-US" b="1" dirty="0" smtClean="0">
                <a:solidFill>
                  <a:srgbClr val="0000FF"/>
                </a:solidFill>
              </a:rPr>
              <a:t>), and give it a name </a:t>
            </a:r>
            <a:r>
              <a:rPr lang="en-US" b="1" dirty="0" smtClean="0">
                <a:solidFill>
                  <a:srgbClr val="FF0000"/>
                </a:solidFill>
              </a:rPr>
              <a:t>(V, A, D,  </a:t>
            </a:r>
            <a:r>
              <a:rPr lang="en-US" b="1" dirty="0" smtClean="0">
                <a:solidFill>
                  <a:srgbClr val="008000"/>
                </a:solidFill>
              </a:rPr>
              <a:t>Grandpa, whatever</a:t>
            </a:r>
            <a:r>
              <a:rPr lang="en-US" b="1" dirty="0" smtClean="0">
                <a:solidFill>
                  <a:srgbClr val="0000FF"/>
                </a:solidFill>
              </a:rPr>
              <a:t>), as well as specifying whether you are seeking to  maximize it or minimize it.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5719</TotalTime>
  <Words>861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OPTIMIZATION (OR: is that the best you can do?)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627</cp:revision>
  <dcterms:created xsi:type="dcterms:W3CDTF">2011-08-21T14:29:24Z</dcterms:created>
  <dcterms:modified xsi:type="dcterms:W3CDTF">2011-10-28T18:07:09Z</dcterms:modified>
</cp:coreProperties>
</file>